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sldIdLst>
    <p:sldId id="281" r:id="rId2"/>
    <p:sldId id="256" r:id="rId3"/>
    <p:sldId id="257" r:id="rId4"/>
    <p:sldId id="264" r:id="rId5"/>
    <p:sldId id="273" r:id="rId6"/>
    <p:sldId id="271" r:id="rId7"/>
    <p:sldId id="266" r:id="rId8"/>
    <p:sldId id="275" r:id="rId9"/>
    <p:sldId id="272" r:id="rId10"/>
    <p:sldId id="276" r:id="rId11"/>
    <p:sldId id="282" r:id="rId12"/>
    <p:sldId id="277" r:id="rId13"/>
    <p:sldId id="287" r:id="rId14"/>
    <p:sldId id="259" r:id="rId15"/>
    <p:sldId id="283" r:id="rId16"/>
    <p:sldId id="278" r:id="rId17"/>
    <p:sldId id="284" r:id="rId18"/>
    <p:sldId id="286" r:id="rId19"/>
    <p:sldId id="279" r:id="rId20"/>
    <p:sldId id="280" r:id="rId21"/>
    <p:sldId id="261" r:id="rId22"/>
    <p:sldId id="260" r:id="rId23"/>
    <p:sldId id="274" r:id="rId24"/>
    <p:sldId id="267" r:id="rId25"/>
    <p:sldId id="285" r:id="rId26"/>
    <p:sldId id="290" r:id="rId27"/>
    <p:sldId id="262" r:id="rId28"/>
    <p:sldId id="288" r:id="rId29"/>
    <p:sldId id="268" r:id="rId30"/>
    <p:sldId id="263" r:id="rId31"/>
    <p:sldId id="289" r:id="rId32"/>
    <p:sldId id="265" r:id="rId33"/>
    <p:sldId id="269" r:id="rId34"/>
    <p:sldId id="27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136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108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/>
          <a:lstStyle>
            <a:lvl1pPr marL="0" algn="r">
              <a:defRPr sz="5000"/>
            </a:lvl1pPr>
            <a:extLst/>
          </a:lstStyle>
          <a:p>
            <a:r>
              <a:rPr lang="pl-PL" noProof="1" smtClean="0"/>
              <a:t>Kliknij, aby edytować styl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109821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noProof="1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ctr">
              <a:buNone/>
              <a:defRPr sz="4000" b="0" cap="none">
                <a:solidFill>
                  <a:schemeClr val="tx2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784523" y="3248406"/>
            <a:ext cx="1066800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112504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/>
            <a:r>
              <a:rPr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  <a:ln>
            <a:noFill/>
          </a:ln>
        </p:spPr>
        <p:txBody>
          <a:bodyPr rIns="91440" anchor="b">
            <a:normAutofit/>
          </a:bodyPr>
          <a:lstStyle>
            <a:extLst/>
          </a:lstStyle>
          <a:p>
            <a:r>
              <a:rPr lang="pl-PL" noProof="1" smtClean="0"/>
              <a:t>Kliknij, aby edytować styl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pl-PL" noProof="1" smtClean="0"/>
              <a:t>Kliknij, aby edytować style wzorca tekstu</a:t>
            </a:r>
          </a:p>
          <a:p>
            <a:pPr lvl="1"/>
            <a:r>
              <a:rPr lang="pl-PL" noProof="1" smtClean="0"/>
              <a:t>Drugi poziom</a:t>
            </a:r>
          </a:p>
          <a:p>
            <a:pPr lvl="2"/>
            <a:r>
              <a:rPr lang="pl-PL" noProof="1" smtClean="0"/>
              <a:t>Trzeci poziom</a:t>
            </a:r>
          </a:p>
          <a:p>
            <a:pPr lvl="3"/>
            <a:r>
              <a:rPr lang="pl-PL" noProof="1" smtClean="0"/>
              <a:t>Czwarty poziom</a:t>
            </a:r>
          </a:p>
          <a:p>
            <a:pPr lvl="4"/>
            <a:r>
              <a:rPr lang="pl-PL" noProof="1" smtClean="0"/>
              <a:t>Piąty poziom</a:t>
            </a:r>
            <a:endParaRPr lang="en-US" dirty="0"/>
          </a:p>
        </p:txBody>
      </p:sp>
      <p:sp>
        <p:nvSpPr>
          <p:cNvPr id="11" name="Shape 9"/>
          <p:cNvSpPr>
            <a:spLocks noGrp="1"/>
          </p:cNvSpPr>
          <p:nvPr>
            <p:ph type="dt" sz="half" idx="2"/>
          </p:nvPr>
        </p:nvSpPr>
        <p:spPr>
          <a:xfrm>
            <a:off x="9347200" y="6509004"/>
            <a:ext cx="2235200" cy="274320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/>
            </a:lvl1pPr>
            <a:extLst/>
          </a:lstStyle>
          <a:p>
            <a:fld id="{97F0A959-47EF-4AD4-9A77-D12DE7C95371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12" name="Shape 10"/>
          <p:cNvSpPr>
            <a:spLocks noGrp="1"/>
          </p:cNvSpPr>
          <p:nvPr>
            <p:ph type="sldNum" sz="quarter" idx="4"/>
          </p:nvPr>
        </p:nvSpPr>
        <p:spPr>
          <a:xfrm>
            <a:off x="11633200" y="6509004"/>
            <a:ext cx="504453" cy="274320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56DC3F-81FA-4359-972A-C4725F1F7CAA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Shape 11"/>
          <p:cNvSpPr>
            <a:spLocks noGrp="1"/>
          </p:cNvSpPr>
          <p:nvPr>
            <p:ph type="ftr" sz="quarter" idx="3"/>
          </p:nvPr>
        </p:nvSpPr>
        <p:spPr>
          <a:xfrm>
            <a:off x="609600" y="6509004"/>
            <a:ext cx="8661400" cy="274320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/>
            </a:lvl1pPr>
            <a:extLst/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iming>
    <p:tnLst>
      <p:par>
        <p:cTn id="1" dur="indefinite" restart="never" nodeType="tmRoot"/>
      </p:par>
    </p:tnLst>
  </p:timing>
  <p:txStyles>
    <p:titleStyle>
      <a:lvl1pPr marL="54864" algn="l" rtl="0" eaLnBrk="1" latinLnBrk="0" hangingPunct="1">
        <a:spcBef>
          <a:spcPct val="0"/>
        </a:spcBef>
        <a:buNone/>
        <a:defRPr sz="4000" b="0" kern="1200">
          <a:ln>
            <a:noFill/>
          </a:ln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4350" indent="-514350" algn="l" rtl="0" eaLnBrk="1" latinLnBrk="0" hangingPunct="1">
        <a:spcBef>
          <a:spcPts val="0"/>
        </a:spcBef>
        <a:buClr>
          <a:schemeClr val="tx2"/>
        </a:buClr>
        <a:buSzPct val="70000"/>
        <a:buFont typeface="+mj-lt"/>
        <a:buAutoNum type="alphaU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indent="-514350" algn="l" rtl="0" eaLnBrk="1" latinLnBrk="0" hangingPunct="1">
        <a:spcBef>
          <a:spcPts val="400"/>
        </a:spcBef>
        <a:buClr>
          <a:schemeClr val="tx2"/>
        </a:buClr>
        <a:buSzPct val="90000"/>
        <a:buFont typeface="+mj-lt"/>
        <a:buAutoNum type="alphaUcPeriod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indent="-457200" algn="l" rtl="0" eaLnBrk="1" latinLnBrk="0" hangingPunct="1">
        <a:spcBef>
          <a:spcPts val="400"/>
        </a:spcBef>
        <a:buClr>
          <a:schemeClr val="tx2"/>
        </a:buClr>
        <a:buSzPct val="100000"/>
        <a:buFont typeface="+mj-lt"/>
        <a:buAutoNum type="alphaUcPeriod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457200" algn="l" rtl="0" eaLnBrk="1" latinLnBrk="0" hangingPunct="1">
        <a:spcBef>
          <a:spcPts val="400"/>
        </a:spcBef>
        <a:buClr>
          <a:schemeClr val="tx2"/>
        </a:buClr>
        <a:buSzPct val="100000"/>
        <a:buFont typeface="+mj-lt"/>
        <a:buAutoNum type="alphaU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457200" algn="l" rtl="0" eaLnBrk="1" latinLnBrk="0" hangingPunct="1">
        <a:spcBef>
          <a:spcPts val="400"/>
        </a:spcBef>
        <a:buClr>
          <a:schemeClr val="tx2"/>
        </a:buClr>
        <a:buSzPct val="100000"/>
        <a:buFont typeface="+mj-lt"/>
        <a:buAutoNum type="alphaUcPeriod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540764" indent="-342900" algn="l" rtl="0" eaLnBrk="1" latinLnBrk="0" hangingPunct="1">
        <a:spcBef>
          <a:spcPts val="400"/>
        </a:spcBef>
        <a:buClr>
          <a:schemeClr val="tx2"/>
        </a:buClr>
        <a:buFont typeface="+mj-lt"/>
        <a:buAutoNum type="alphaU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23644" indent="-342900" algn="l" rtl="0" eaLnBrk="1" latinLnBrk="0" hangingPunct="1">
        <a:spcBef>
          <a:spcPts val="400"/>
        </a:spcBef>
        <a:buClr>
          <a:schemeClr val="tx2"/>
        </a:buClr>
        <a:buFont typeface="+mj-lt"/>
        <a:buAutoNum type="alphaU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06524" indent="-342900" algn="l" rtl="0" eaLnBrk="1" latinLnBrk="0" hangingPunct="1">
        <a:spcBef>
          <a:spcPts val="400"/>
        </a:spcBef>
        <a:buClr>
          <a:schemeClr val="tx2"/>
        </a:buClr>
        <a:buFont typeface="+mj-lt"/>
        <a:buAutoNum type="alphaU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9404" indent="-342900" algn="l" rtl="0" eaLnBrk="1" latinLnBrk="0" hangingPunct="1">
        <a:spcBef>
          <a:spcPts val="400"/>
        </a:spcBef>
        <a:buClr>
          <a:schemeClr val="tx2"/>
        </a:buClr>
        <a:buFont typeface="+mj-lt"/>
        <a:buAutoNum type="alphaU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28488" y="3007893"/>
            <a:ext cx="8825659" cy="3525253"/>
          </a:xfrm>
        </p:spPr>
        <p:txBody>
          <a:bodyPr/>
          <a:lstStyle/>
          <a:p>
            <a:pPr algn="l"/>
            <a:r>
              <a:rPr lang="pl-PL" sz="3200" b="1" u="sng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pl-PL" sz="3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Agata Bielińska kl. I b </a:t>
            </a:r>
            <a:r>
              <a:rPr lang="pl-PL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Gimnazjum nr </a:t>
            </a: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pl-PL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3200" dirty="0" smtClean="0">
                <a:solidFill>
                  <a:srgbClr val="FFFFFF"/>
                </a:solidFill>
                <a:latin typeface="Book Antiqua"/>
                <a:cs typeface="Times New Roman" panose="02020603050405020304" pitchFamily="18" charset="0"/>
              </a:rPr>
              <a:t> </a:t>
            </a:r>
            <a:r>
              <a:rPr lang="pl-PL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Bydgoszczy</a:t>
            </a: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u="sng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Opiekun </a:t>
            </a:r>
            <a:r>
              <a:rPr lang="pl-PL" sz="3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Szczurowska</a:t>
            </a:r>
            <a:b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– mail autora : agata.bielinska2003@gmail.com</a:t>
            </a:r>
            <a:b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– mail opiekuna: </a:t>
            </a:r>
            <a:r>
              <a:rPr lang="pl-PL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szczurowskaanna@hotmail.com</a:t>
            </a: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 autora : 535 - 488 - 247</a:t>
            </a:r>
            <a:b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 opiekuna : </a:t>
            </a:r>
            <a:r>
              <a:rPr lang="pl-PL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603865579</a:t>
            </a:r>
            <a:endParaRPr lang="pl-PL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1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9"/>
    </mc:Choice>
    <mc:Fallback>
      <p:transition spd="slow" advTm="50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72200" y="454027"/>
            <a:ext cx="5451233" cy="5273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Zakład początkowo zatrudniał 13 pracowników, </a:t>
            </a:r>
            <a:r>
              <a:rPr lang="pl-PL" dirty="0" smtClean="0"/>
              <a:t>a</a:t>
            </a:r>
            <a:r>
              <a:rPr lang="pl-PL" dirty="0" smtClean="0">
                <a:latin typeface="Book Antiqua"/>
              </a:rPr>
              <a:t> </a:t>
            </a:r>
            <a:r>
              <a:rPr lang="pl-PL" dirty="0" smtClean="0"/>
              <a:t>administrację </a:t>
            </a:r>
            <a:r>
              <a:rPr lang="pl-PL" dirty="0"/>
              <a:t>stanowili </a:t>
            </a:r>
            <a:r>
              <a:rPr lang="pl-PL" dirty="0" smtClean="0"/>
              <a:t>inż.</a:t>
            </a:r>
            <a:r>
              <a:rPr lang="pl-PL" dirty="0" smtClean="0">
                <a:latin typeface="Book Antiqua"/>
              </a:rPr>
              <a:t> </a:t>
            </a:r>
            <a:r>
              <a:rPr lang="pl-PL" dirty="0" smtClean="0"/>
              <a:t>Ciszewski </a:t>
            </a:r>
            <a:r>
              <a:rPr lang="pl-PL" dirty="0"/>
              <a:t>ze swym teściem oraz Władysław Gwiazdowski.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Pierwszymi </a:t>
            </a:r>
            <a:r>
              <a:rPr lang="pl-PL" dirty="0"/>
              <a:t>wyrobami były paseczki topikowe do bezpieczników i elementy izolacyjne.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221" y="915499"/>
            <a:ext cx="6128239" cy="45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9099"/>
      </p:ext>
    </p:extLst>
  </p:cSld>
  <p:clrMapOvr>
    <a:masterClrMapping/>
  </p:clrMapOvr>
  <p:transition spd="slow" advTm="14568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56492" y="2114482"/>
            <a:ext cx="50103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W 1925 produkowano już 25 różnych wyrobów.</a:t>
            </a:r>
          </a:p>
          <a:p>
            <a:r>
              <a:rPr lang="pl-PL" sz="2800" dirty="0"/>
              <a:t>Zakład korzystał z koniunktury związanej z szybkim tempem elektryfikacji kraju.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5044" y="1104466"/>
            <a:ext cx="6268915" cy="47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726">
        <p:circle/>
      </p:transition>
    </mc:Choice>
    <mc:Fallback>
      <p:transition spd="slow" advTm="1272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760" y="691417"/>
            <a:ext cx="10858501" cy="4935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1925 przedsiębiorstwo powiększyło znacznie kapitał zakładowy dzięki wejściu do spółki przemysłowca Mieczysława </a:t>
            </a:r>
            <a:r>
              <a:rPr lang="pl-PL" dirty="0" err="1"/>
              <a:t>Kutnickiego</a:t>
            </a:r>
            <a:r>
              <a:rPr lang="pl-PL" dirty="0"/>
              <a:t> (do 1933).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 ulicy Sobieskiego 1 wybudowano nową fabrykę, a w 1933 rozpoczęto wykonywanie mas termoutwardzalnych.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535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3369">
        <p14:honeycomb/>
      </p:transition>
    </mc:Choice>
    <mc:Fallback>
      <p:transition spd="slow" advTm="133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37847" y="472986"/>
            <a:ext cx="61751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W tym roku powstał zakładowy klub sportowy Spartan – Ciszewski Bydgoszcz, który przez swoje osiągnięcia (mistrzostwo Pomorza w koszykówce, wicemistrzostwo w piłce nożnej) reklamował fabrykę.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7779">
            <a:off x="7627387" y="644534"/>
            <a:ext cx="3870688" cy="294272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32" y="3624424"/>
            <a:ext cx="6171429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701">
        <p14:switch dir="r"/>
      </p:transition>
    </mc:Choice>
    <mc:Fallback>
      <p:transition spd="slow" advTm="137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550269" y="1962656"/>
            <a:ext cx="50116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</a:rPr>
              <a:t>W 1937 przedsiębiorstwo przekształcono w spółkę akcyjną, kontrolowaną przez rodzinę założyciela zakładu.</a:t>
            </a:r>
          </a:p>
          <a:p>
            <a:endParaRPr lang="pl-PL" sz="2400" dirty="0">
              <a:latin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</a:rPr>
              <a:t>Zatrudnienie wzrosło ze 139 osób w 1928 do 526 </a:t>
            </a:r>
            <a:r>
              <a:rPr lang="pl-PL" sz="2400" b="1">
                <a:latin typeface="Arial" panose="020B0604020202020204" pitchFamily="34" charset="0"/>
              </a:rPr>
              <a:t>osób </a:t>
            </a:r>
            <a:r>
              <a:rPr lang="pl-PL" sz="2400" b="1" smtClean="0">
                <a:latin typeface="Arial" panose="020B0604020202020204" pitchFamily="34" charset="0"/>
              </a:rPr>
              <a:t>w</a:t>
            </a:r>
            <a:r>
              <a:rPr lang="pl-PL" sz="2400" b="1" smtClean="0">
                <a:latin typeface="Book Antiqua"/>
              </a:rPr>
              <a:t> </a:t>
            </a:r>
            <a:r>
              <a:rPr lang="pl-PL" sz="2400" b="1" smtClean="0">
                <a:latin typeface="Arial" panose="020B0604020202020204" pitchFamily="34" charset="0"/>
              </a:rPr>
              <a:t>1939</a:t>
            </a:r>
            <a:r>
              <a:rPr lang="pl-PL" sz="2400" b="1" dirty="0" smtClean="0">
                <a:latin typeface="Book Antiqua"/>
              </a:rPr>
              <a:t> </a:t>
            </a:r>
            <a:r>
              <a:rPr lang="pl-PL" sz="2400" b="1" dirty="0" smtClean="0">
                <a:latin typeface="Arial" panose="020B0604020202020204" pitchFamily="34" charset="0"/>
              </a:rPr>
              <a:t>roku</a:t>
            </a:r>
            <a:r>
              <a:rPr lang="pl-PL" sz="2400" b="1" dirty="0">
                <a:latin typeface="Arial" panose="020B0604020202020204" pitchFamily="34" charset="0"/>
              </a:rPr>
              <a:t>.</a:t>
            </a:r>
          </a:p>
          <a:p>
            <a:endParaRPr lang="pl-PL" sz="2400" dirty="0">
              <a:solidFill>
                <a:srgbClr val="454545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371" y="1122118"/>
            <a:ext cx="6304085" cy="47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1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443">
        <p:blinds dir="vert"/>
      </p:transition>
    </mc:Choice>
    <mc:Fallback>
      <p:transition spd="slow" advTm="1744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89437" y="426194"/>
            <a:ext cx="50057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</a:rPr>
              <a:t>Produkcja opierała się na własnej, oryginalnej myśli technicznej. Pomysłodawcą nowych wyrobów był m.in. właściciel spółki Stefan Ciszewski, który wiele z nich opatentował. Asortyment obejmował 1220 urządzeń elektrotechnicznych dla niskiego </a:t>
            </a:r>
            <a:r>
              <a:rPr lang="pl-PL" sz="2400" dirty="0" smtClean="0">
                <a:latin typeface="Arial" panose="020B0604020202020204" pitchFamily="34" charset="0"/>
              </a:rPr>
              <a:t>i</a:t>
            </a:r>
            <a:r>
              <a:rPr lang="pl-PL" sz="2400" dirty="0" smtClean="0">
                <a:latin typeface="Book Antiqua"/>
              </a:rPr>
              <a:t> </a:t>
            </a:r>
            <a:r>
              <a:rPr lang="pl-PL" sz="2400" dirty="0" smtClean="0">
                <a:latin typeface="Arial" panose="020B0604020202020204" pitchFamily="34" charset="0"/>
              </a:rPr>
              <a:t>częściowo</a:t>
            </a:r>
            <a:r>
              <a:rPr lang="pl-PL" sz="2400" dirty="0">
                <a:latin typeface="Arial" panose="020B0604020202020204" pitchFamily="34" charset="0"/>
              </a:rPr>
              <a:t> wysokiego napięcia.</a:t>
            </a:r>
          </a:p>
          <a:p>
            <a:endParaRPr lang="pl-PL" sz="2400" dirty="0">
              <a:latin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</a:rPr>
              <a:t>Przedsiębiorstwo w tym czasie pracowało na trzy zmiany i miało przedstawicielstwa w 7 większych miastach Polski, a w 1939 rozpoczęła budowę filii w Zamościu na terenie Centralnego Okręgu Przemysłowego.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4936" y="1072663"/>
            <a:ext cx="6330462" cy="47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7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6505">
        <p14:flip dir="r"/>
      </p:transition>
    </mc:Choice>
    <mc:Fallback>
      <p:transition spd="slow" advTm="26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Fabryka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646237"/>
            <a:ext cx="10972800" cy="50072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</a:rPr>
              <a:t>Fabryka Ciszewskiego wystawiała swoje produkty zarówno na Międzynarodowych Targach Poznańskich, jak i Targach Lipskich.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</a:rPr>
              <a:t>Za swoje wyroby uzyskała liczne dyplomy uznania, trzy złote medale na wystawach krajowych (Lwów 1926, Wilno 1928, Warszawa 1936) oraz dwa na wystawie w Paryżu (1937).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</a:rPr>
              <a:t>Przedsiębiorstwo słynęło z wysokiej jakości produktów i wydawało bogato ilustrowane katalogi </a:t>
            </a:r>
            <a:r>
              <a:rPr lang="pl-PL" sz="2600" dirty="0" smtClean="0">
                <a:latin typeface="Arial" panose="020B0604020202020204" pitchFamily="34" charset="0"/>
              </a:rPr>
              <a:t>wyrobów.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 smtClean="0">
                <a:latin typeface="Arial" panose="020B0604020202020204" pitchFamily="34" charset="0"/>
              </a:rPr>
              <a:t>Produkcja </a:t>
            </a:r>
            <a:r>
              <a:rPr lang="pl-PL" sz="2600" dirty="0">
                <a:latin typeface="Arial" panose="020B0604020202020204" pitchFamily="34" charset="0"/>
              </a:rPr>
              <a:t>przedsiębiorstwa pokrywała 80% krajowego zapotrzebowania na artykuły sprzętu instalacyjnego. W poczet klientów zaliczały się m.in. koncerny: Siemens, AEG, czy Brown </a:t>
            </a:r>
            <a:r>
              <a:rPr lang="pl-PL" sz="2600" dirty="0" err="1">
                <a:latin typeface="Arial" panose="020B0604020202020204" pitchFamily="34" charset="0"/>
              </a:rPr>
              <a:t>Boveri</a:t>
            </a:r>
            <a:r>
              <a:rPr lang="pl-PL" dirty="0">
                <a:latin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30674"/>
      </p:ext>
    </p:extLst>
  </p:cSld>
  <p:clrMapOvr>
    <a:masterClrMapping/>
  </p:clrMapOvr>
  <p:transition spd="slow" advTm="3056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00455" y="678151"/>
            <a:ext cx="10799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</a:rPr>
              <a:t>W okresie międzywojennym zakład zaliczał się do największych przedsiębiorstw przemysłu elektrotechnicznego w Polsce obok zakładów braci Borkowskich i </a:t>
            </a:r>
            <a:r>
              <a:rPr lang="pl-PL" sz="2400" dirty="0" err="1">
                <a:latin typeface="Arial" panose="020B0604020202020204" pitchFamily="34" charset="0"/>
              </a:rPr>
              <a:t>Lukrec</a:t>
            </a:r>
            <a:r>
              <a:rPr lang="pl-PL" sz="2400" dirty="0">
                <a:latin typeface="Arial" panose="020B0604020202020204" pitchFamily="34" charset="0"/>
              </a:rPr>
              <a:t> w Warszawie oraz Spółki Akcyjnej Przemysłu Elektrotechnicznego w Czechowicach-Dziedzicach.</a:t>
            </a:r>
            <a:endParaRPr lang="pl-PL" sz="2400" dirty="0"/>
          </a:p>
        </p:txBody>
      </p:sp>
      <p:pic>
        <p:nvPicPr>
          <p:cNvPr id="1026" name="Picture 2" descr="http://www.lighting.pl/img/news/zdjecie/7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9924">
            <a:off x="7403854" y="3669877"/>
            <a:ext cx="3714751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2515">
            <a:off x="1130179" y="3026752"/>
            <a:ext cx="1545151" cy="13869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54311">
            <a:off x="2580697" y="5152289"/>
            <a:ext cx="2598860" cy="9086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4246">
            <a:off x="4621823" y="2765578"/>
            <a:ext cx="1524000" cy="1276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87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937">
        <p14:flythrough/>
      </p:transition>
    </mc:Choice>
    <mc:Fallback>
      <p:transition spd="slow" advTm="13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76" y="3840409"/>
            <a:ext cx="6332091" cy="27889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0" y="323315"/>
            <a:ext cx="10717823" cy="32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670">
        <p14:window dir="vert"/>
      </p:transition>
    </mc:Choice>
    <mc:Fallback>
      <p:transition spd="slow" advTm="196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6185" y="2171700"/>
            <a:ext cx="113244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</a:rPr>
              <a:t>Jesienią 1939 przedsiębiorstwo zostało przejęte przez Niemców.</a:t>
            </a:r>
          </a:p>
          <a:p>
            <a:pPr algn="ctr"/>
            <a:endParaRPr lang="pl-PL" sz="2800" dirty="0">
              <a:latin typeface="Arial" panose="020B0604020202020204" pitchFamily="34" charset="0"/>
            </a:endParaRPr>
          </a:p>
          <a:p>
            <a:pPr algn="ctr"/>
            <a:endParaRPr lang="pl-PL" sz="2800" dirty="0">
              <a:latin typeface="Arial" panose="020B0604020202020204" pitchFamily="34" charset="0"/>
            </a:endParaRPr>
          </a:p>
          <a:p>
            <a:pPr algn="ctr"/>
            <a:endParaRPr lang="pl-PL" sz="2800" dirty="0">
              <a:latin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</a:rPr>
              <a:t>W tym czasie córka i zięć założyciela fabryki inż. Stefana Ciszewskiego zostali rozstrzelani w masowej egzekucji w Tryszczynie.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3941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513">
        <p14:gallery dir="l"/>
      </p:transition>
    </mc:Choice>
    <mc:Fallback>
      <p:transition spd="slow" advTm="8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59572" y="852853"/>
            <a:ext cx="7693269" cy="1452562"/>
          </a:xfrm>
        </p:spPr>
        <p:txBody>
          <a:bodyPr>
            <a:normAutofit fontScale="90000"/>
          </a:bodyPr>
          <a:lstStyle/>
          <a:p>
            <a:r>
              <a:rPr lang="pl-PL" sz="6600" b="1" dirty="0">
                <a:latin typeface="Viner Hand ITC" panose="03070502030502020203" pitchFamily="66" charset="0"/>
              </a:rPr>
              <a:t>Stefan Ciszewski</a:t>
            </a:r>
            <a:r>
              <a:rPr lang="pl-PL" dirty="0">
                <a:latin typeface="Vivaldi" panose="03020602050506090804" pitchFamily="66" charset="0"/>
              </a:rPr>
              <a:t/>
            </a:r>
            <a:br>
              <a:rPr lang="pl-PL" dirty="0">
                <a:latin typeface="Vivaldi" panose="03020602050506090804" pitchFamily="66" charset="0"/>
              </a:rPr>
            </a:br>
            <a:r>
              <a:rPr lang="pl-PL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Życie i twórczość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52193" y="6257315"/>
            <a:ext cx="2930769" cy="407254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/>
              <a:t>Agata Bielińska kl. </a:t>
            </a:r>
            <a:r>
              <a:rPr lang="pl-PL" b="1" dirty="0" err="1"/>
              <a:t>Ib</a:t>
            </a:r>
            <a:endParaRPr lang="pl-PL" b="1" dirty="0"/>
          </a:p>
        </p:txBody>
      </p:sp>
      <p:pic>
        <p:nvPicPr>
          <p:cNvPr id="4" name="Marek Biliński - Dom w dolinie mgieł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6617" y="432535"/>
            <a:ext cx="487363" cy="4873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912" y="2703848"/>
            <a:ext cx="2553328" cy="315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991567"/>
      </p:ext>
    </p:extLst>
  </p:cSld>
  <p:clrMapOvr>
    <a:masterClrMapping/>
  </p:clrMapOvr>
  <p:transition spd="slow" advTm="601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91308" y="1811214"/>
            <a:ext cx="105888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</a:rPr>
              <a:t>W 1956 na mocy decyzji Rady Ministrów przesunięto fabrykę do branży elektronicznej. Zakład przeszedł pod nadzór Zjednoczenia Przemysłu Elektronicznego i Teletechnicznego „Unitra”, co wiązało się z podjęciem produkcji podzespołów stykowych dla przemysłu elektronicznego oraz zmianą nazwy zakładu na</a:t>
            </a:r>
          </a:p>
          <a:p>
            <a:endParaRPr lang="pl-PL" sz="2800" dirty="0">
              <a:latin typeface="Arial" panose="020B0604020202020204" pitchFamily="34" charset="0"/>
            </a:endParaRPr>
          </a:p>
          <a:p>
            <a:pPr algn="ctr"/>
            <a:r>
              <a:rPr lang="pl-PL" sz="4800" dirty="0">
                <a:latin typeface="Arial" panose="020B0604020202020204" pitchFamily="34" charset="0"/>
              </a:rPr>
              <a:t>„ELTRA”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42957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335">
        <p14:prism/>
      </p:transition>
    </mc:Choice>
    <mc:Fallback>
      <p:transition spd="slow" advTm="133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5156">
            <a:off x="519834" y="1474569"/>
            <a:ext cx="2941715" cy="39980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547" y="71804"/>
            <a:ext cx="4114800" cy="11049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4874" y="1176705"/>
            <a:ext cx="2619375" cy="17430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946" y="2030383"/>
            <a:ext cx="2337655" cy="233765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4874" y="4368039"/>
            <a:ext cx="2314575" cy="19716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9811" y="4898955"/>
            <a:ext cx="2628900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356678"/>
      </p:ext>
    </p:extLst>
  </p:cSld>
  <p:clrMapOvr>
    <a:masterClrMapping/>
  </p:clrMapOvr>
  <p:transition spd="slow" advTm="11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5862" y="342900"/>
            <a:ext cx="3578469" cy="7954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latin typeface="Viner Hand ITC" panose="03070502030502020203" pitchFamily="66" charset="0"/>
              </a:rPr>
              <a:t>ELTRA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28601" y="2079138"/>
            <a:ext cx="115750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1959 Eltra wyprodukowała pierwszy polski radioodbiornik tranzystorowy Eltra MOT-59. W 1997 część zakładu stała się własnością koncernu Tyco International, a w 1998 Lexel A/S. </a:t>
            </a:r>
          </a:p>
          <a:p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2003 wyodrębniła się jako spółka akcyjna Elda-Eltra Elektrotechnika, należąca do międzynarodowego koncernu Schneider Electric.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47" y="71804"/>
            <a:ext cx="4114800" cy="110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102283"/>
      </p:ext>
    </p:extLst>
  </p:cSld>
  <p:clrMapOvr>
    <a:masterClrMapping/>
  </p:clrMapOvr>
  <p:transition spd="slow" advTm="167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8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3">
        <p14:ferris dir="l"/>
      </p:transition>
    </mc:Choice>
    <mc:Fallback>
      <p:transition spd="slow" advTm="96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0630" y="923194"/>
            <a:ext cx="11034347" cy="573258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Nazwy :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1923-1925 – Fabryka Aparatów Elektrycznych inż. Stefan Ciszewski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1925-1939 – Fabryka Artykułów Elektrotechnicznych inż. S. Ciszewski i S-ka, Sp. z.o.o.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1939-1941 – Fabrik für Elektrotechnische Erzeugnisse Erhard Schmidt, dawn. Fabryka Artykułów Elektrotechnicznych inż. Stefana Ciszewskiego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1941-1945 – Erhard Schmidt Fabrik für Elektrotechnische Erzeugnisse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1945 – Fabryka Artykułów Elektrotechnicznych S. Ciszewski Sp. Akc. pod zarządem państwowym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1945-1948 – Bydgoska Fabryka Artykułów Elektrotechnicznych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1948-1957 – Zakłady Wytwórcze Sprzętu Instalacyjnego przedsiębiorstwo państwowe wyodrębnione (zakład A-4 w Bydgoszczy)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670" y="106973"/>
            <a:ext cx="2713892" cy="728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638772"/>
      </p:ext>
    </p:extLst>
  </p:cSld>
  <p:clrMapOvr>
    <a:masterClrMapping/>
  </p:clrMapOvr>
  <p:transition spd="slow" advTm="284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2355" y="187837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1957-1966 – Zakłady Wyrobów Elektrotechnicznych </a:t>
            </a:r>
            <a:r>
              <a:rPr lang="pl-PL" dirty="0" err="1"/>
              <a:t>Eltra</a:t>
            </a:r>
            <a:r>
              <a:rPr lang="pl-PL" dirty="0"/>
              <a:t> </a:t>
            </a:r>
            <a:r>
              <a:rPr lang="pl-PL" dirty="0" smtClean="0"/>
              <a:t>w</a:t>
            </a:r>
            <a:r>
              <a:rPr lang="pl-PL" dirty="0" smtClean="0">
                <a:latin typeface="Book Antiqua"/>
              </a:rPr>
              <a:t> </a:t>
            </a:r>
            <a:r>
              <a:rPr lang="pl-PL" dirty="0" smtClean="0"/>
              <a:t>Bydgoszczy</a:t>
            </a:r>
            <a:endParaRPr lang="pl-PL" dirty="0"/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1966-1971 – Zakłady Radiowe Eltra w Bydgoszczy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1971-1982 – Zakłady Radiowe </a:t>
            </a:r>
            <a:r>
              <a:rPr lang="pl-PL" dirty="0" err="1"/>
              <a:t>Unitra</a:t>
            </a:r>
            <a:r>
              <a:rPr lang="pl-PL" dirty="0"/>
              <a:t>-Eltra w Bydgoszczy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1982-1991 – Zakłady Radiowe Eltra w Bydgoszczy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1991-2003 – Eltra S.A., od 1997 część przedsiębiorstwa przy ul. Unii Lubelskiej wyodrębniona jako zakład AMP, potem </a:t>
            </a:r>
            <a:r>
              <a:rPr lang="pl-PL" dirty="0" err="1"/>
              <a:t>Tyco</a:t>
            </a:r>
            <a:r>
              <a:rPr lang="pl-PL" dirty="0"/>
              <a:t> Electronics Polska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od 2003 – </a:t>
            </a:r>
            <a:r>
              <a:rPr lang="pl-PL" dirty="0" err="1"/>
              <a:t>Elda</a:t>
            </a:r>
            <a:r>
              <a:rPr lang="pl-PL" dirty="0"/>
              <a:t>-Eltra Elektrotechnika S.A. (w składzie koncernu Schneider </a:t>
            </a:r>
            <a:r>
              <a:rPr lang="pl-PL" dirty="0" err="1"/>
              <a:t>Electric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670" y="106973"/>
            <a:ext cx="2713892" cy="728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92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81"/>
    </mc:Choice>
    <mc:Fallback>
      <p:transition spd="slow" advTm="26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0" y="489529"/>
            <a:ext cx="10579400" cy="17613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788987"/>
            <a:ext cx="1069975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91">
        <p:fade/>
      </p:transition>
    </mc:Choice>
    <mc:Fallback>
      <p:transition spd="med" advTm="93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64949" y="817685"/>
            <a:ext cx="100621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organizacyjna Oddziału Bydgoskiego SEP</a:t>
            </a:r>
          </a:p>
          <a:p>
            <a:endParaRPr lang="pl-PL" sz="1600" dirty="0"/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przedwojenna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Elektryków Polskich – SEP – powstało w dniach 7 – 9 czerwca 1918, podczas zjazdu założycielskiego w Warszawie.</a:t>
            </a:r>
          </a:p>
          <a:p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stowarzyszenia weszło pięć kół : krakowskie, lwowskie, łódzkie, sosnowieckie i warszawskie. </a:t>
            </a:r>
          </a:p>
          <a:p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regionie bydgoskim brak było w tym okresie stabilizacji politycznej. Koło w Toruniu powstało w roku 1920 i objęło część kolegów z regionu bydgoskiego, np. z elektrowni w Gródku.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79027760"/>
      </p:ext>
    </p:extLst>
  </p:cSld>
  <p:clrMapOvr>
    <a:masterClrMapping/>
  </p:clrMapOvr>
  <p:transition spd="slow" advTm="18963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44818" y="2779982"/>
            <a:ext cx="7661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Elektrycy bydgoscy współpracowali już od początku powstania SEP ze Stowarzyszeniem w Warszawie.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Osobne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Radiotechników Polskich (SRP), założone w 1922,  połączyło się z SEP w roku 1929, także osobno działające Stowarzyszenie Teletechników Polskich (STP), założone w 1926, połączyło się z SEP w roku 1939.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Związek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Polskich Inżynierów Elektryków, założony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400" dirty="0" smtClean="0">
                <a:latin typeface="Book Antiqua"/>
                <a:cs typeface="Times New Roman" panose="02020603050405020304" pitchFamily="18" charset="0"/>
              </a:rPr>
              <a:t> 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1932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połączył się z SEP w 1939.</a:t>
            </a:r>
          </a:p>
        </p:txBody>
      </p:sp>
      <p:sp>
        <p:nvSpPr>
          <p:cNvPr id="4" name="AutoShape 2" descr="Znalezione obrazy dla zapytania stowarzyszenie elektryków polskich"/>
          <p:cNvSpPr>
            <a:spLocks noChangeAspect="1" noChangeArrowheads="1"/>
          </p:cNvSpPr>
          <p:nvPr/>
        </p:nvSpPr>
        <p:spPr bwMode="auto">
          <a:xfrm>
            <a:off x="3191608" y="3276600"/>
            <a:ext cx="3056792" cy="30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stowarzyszenie elektryków polskich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4" name="Picture 6" descr="http://sep.com.pl/obrazki/first/sep_ti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3568">
            <a:off x="-21371" y="1673044"/>
            <a:ext cx="5736844" cy="12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53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1524">
        <p14:reveal thruBlk="1"/>
      </p:transition>
    </mc:Choice>
    <mc:Fallback>
      <p:transition spd="slow" advTm="21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9715" y="484634"/>
            <a:ext cx="10553232" cy="5652399"/>
          </a:xfrm>
        </p:spPr>
        <p:txBody>
          <a:bodyPr>
            <a:normAutofit/>
          </a:bodyPr>
          <a:lstStyle/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Powstanie oddziału bydgoskiego nastąpiło dopiero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dniu 20 stycznia 1928. 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pierwszego zarządu oddziału weszli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prezes         - kol. Karol Kluska,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wiceprezes - kol. Wincenty Markowicz,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sekretarz    - kol. </a:t>
            </a:r>
            <a:r>
              <a:rPr lang="pl-PL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Stefan Ciszewski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skarbnik     - kol. Stanisław Lechowski.</a:t>
            </a:r>
          </a:p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członków wynosiła: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roku 1929 – 12 osób,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roku 1932 – 20 osób,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roku 1934 – 26 osób.</a:t>
            </a:r>
          </a:p>
        </p:txBody>
      </p:sp>
      <p:sp>
        <p:nvSpPr>
          <p:cNvPr id="4" name="AutoShape 2" descr="Znalezione obrazy dla zapytania stowarzyszenie elektryków polskich"/>
          <p:cNvSpPr>
            <a:spLocks noChangeAspect="1" noChangeArrowheads="1"/>
          </p:cNvSpPr>
          <p:nvPr/>
        </p:nvSpPr>
        <p:spPr bwMode="auto">
          <a:xfrm>
            <a:off x="5943600" y="3276601"/>
            <a:ext cx="2145323" cy="21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stowarzyszenie elektryków polskich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stowarzyszenie elektryków polskich"/>
          <p:cNvSpPr>
            <a:spLocks noChangeAspect="1" noChangeArrowheads="1"/>
          </p:cNvSpPr>
          <p:nvPr/>
        </p:nvSpPr>
        <p:spPr bwMode="auto">
          <a:xfrm>
            <a:off x="6096001" y="3429001"/>
            <a:ext cx="1922585" cy="19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27" y="1610998"/>
            <a:ext cx="3940804" cy="39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9626">
        <p:checker/>
      </p:transition>
    </mc:Choice>
    <mc:Fallback>
      <p:transition spd="slow" advTm="1962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3442" y="321162"/>
            <a:ext cx="5653455" cy="1146691"/>
          </a:xfrm>
        </p:spPr>
        <p:txBody>
          <a:bodyPr>
            <a:noAutofit/>
          </a:bodyPr>
          <a:lstStyle/>
          <a:p>
            <a:r>
              <a:rPr lang="pl-PL" sz="6600" dirty="0">
                <a:latin typeface="Vivaldi" panose="03020602050506090804" pitchFamily="66" charset="0"/>
              </a:rPr>
              <a:t>Stefan Ciszewski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13339" y="1630503"/>
            <a:ext cx="9355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Urodził się 17 listopada 1886 </a:t>
            </a:r>
          </a:p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Warszawie</a:t>
            </a:r>
          </a:p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Zmarł 13 listopada 1938</a:t>
            </a:r>
          </a:p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Bydgoszczy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44011" y="4800601"/>
            <a:ext cx="1061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Stefan Ciszewski był polskim inżynierem i elektrykiem.</a:t>
            </a:r>
          </a:p>
          <a:p>
            <a:pPr algn="ctr"/>
            <a:r>
              <a:rPr lang="pl-PL" sz="3200" dirty="0"/>
              <a:t>Był także pionierem przemysłu aparatów elektrycznych.</a:t>
            </a:r>
          </a:p>
        </p:txBody>
      </p:sp>
    </p:spTree>
    <p:extLst>
      <p:ext uri="{BB962C8B-B14F-4D97-AF65-F5344CB8AC3E}">
        <p14:creationId xmlns:p14="http://schemas.microsoft.com/office/powerpoint/2010/main" val="1709486514"/>
      </p:ext>
    </p:extLst>
  </p:cSld>
  <p:clrMapOvr>
    <a:masterClrMapping/>
  </p:clrMapOvr>
  <p:transition spd="slow" advTm="886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27911" y="4185139"/>
            <a:ext cx="10736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Troską członków był właściwy rozwój elektryfikacji regionu bydgoskiego, stąd wspólna dbałość o poziom wiedzy technicznej członków, także na zebraniach, zawsze z odczytami, często ze zwiedzaniem obiektów elektroenergetycznych. Pierwszy odczyt wygłosił kol. A. Hoffman z oddziału Toruńskiego na temat „Elektryfikacja Pomorza i Wielkopolski”.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05" y="260354"/>
            <a:ext cx="10695819" cy="35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5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03383" y="1721440"/>
            <a:ext cx="1090246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dniach 20.05 do 02.06.1935 odbył się w Bydgoszczy VII Walny Zjazd Delegatów SEP przy udziale 400 członków z całej Polski. Zjazdowi towarzyszyła wystawa elektrotechniczna w gmachu i na terenach Strzelnicy przy ul. Toruńskiej.  Organizatorzy Zjazdu zrealizowali  tymczasowe iluminacje najważniejszych obiektów miasta – Fary, Wyspy Barbary, Klarysek, Kościoła Garnizonowego, Potopu, które przeszły do historii, i których zdjęcia ozdabiają  albumy Bydgoszczy.</a:t>
            </a:r>
          </a:p>
          <a:p>
            <a:pPr algn="just"/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Współorganizatorem wystawy był inż. Zygmunt 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Weitmann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Zjazd zakończył się wycieczkami do elektrowni w Gródku i Żurze, do Fabryki Grzejników w Gródku, do radiostacji i elektrowni w Toruniu.</a:t>
            </a:r>
          </a:p>
        </p:txBody>
      </p:sp>
    </p:spTree>
    <p:extLst>
      <p:ext uri="{BB962C8B-B14F-4D97-AF65-F5344CB8AC3E}">
        <p14:creationId xmlns:p14="http://schemas.microsoft.com/office/powerpoint/2010/main" val="42103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5801" y="509956"/>
            <a:ext cx="9847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1936 – 1938 tematem odczytów i dyskusji na zebraniach SEP w Bydgoszczy były: miejskie sieci elektryczne, gospodarka elektryczna, rozwój  przemysłu elektrotechnicznego, szkolnictwo elektryczne i zagadnienia elektryfikacji kraju.</a:t>
            </a:r>
          </a:p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1930 wprowadzono członków zbiorowych SEP: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Kabel Polski S.A.,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Wytwórnię Sprzętu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Elektrotechniczego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St. Ciszewski  S.A.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Elektrownię Miejską S.A.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Wielkopolskie Towarzystwo Elektryczne.</a:t>
            </a:r>
          </a:p>
        </p:txBody>
      </p:sp>
    </p:spTree>
    <p:extLst>
      <p:ext uri="{BB962C8B-B14F-4D97-AF65-F5344CB8AC3E}">
        <p14:creationId xmlns:p14="http://schemas.microsoft.com/office/powerpoint/2010/main" val="29642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9150" y="474787"/>
            <a:ext cx="10553700" cy="661181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W działalności międzywojennej oddziału zasłużyli się:</a:t>
            </a:r>
          </a:p>
          <a:p>
            <a:pPr algn="just"/>
            <a:endParaRPr lang="pl-PL" dirty="0"/>
          </a:p>
          <a:p>
            <a:pPr marL="457200" indent="-457200" algn="just">
              <a:buFontTx/>
              <a:buChar char="-"/>
            </a:pPr>
            <a:r>
              <a:rPr lang="pl-PL" b="1" u="sng" dirty="0" smtClean="0"/>
              <a:t>kol</a:t>
            </a:r>
            <a:r>
              <a:rPr lang="pl-PL" b="1" u="sng" dirty="0"/>
              <a:t>. Wincenty Markiewicz </a:t>
            </a:r>
            <a:r>
              <a:rPr lang="pl-PL" dirty="0"/>
              <a:t>– budowniczy elektrowni Bydgoszcz – </a:t>
            </a:r>
            <a:r>
              <a:rPr lang="pl-PL" dirty="0" err="1"/>
              <a:t>Jachcice</a:t>
            </a:r>
            <a:r>
              <a:rPr lang="pl-PL" dirty="0" smtClean="0"/>
              <a:t>,</a:t>
            </a:r>
          </a:p>
          <a:p>
            <a:pPr marL="457200" indent="-457200" algn="just">
              <a:buFontTx/>
              <a:buChar char="-"/>
            </a:pPr>
            <a:endParaRPr lang="pl-PL" dirty="0"/>
          </a:p>
          <a:p>
            <a:pPr marL="457200" indent="-457200" algn="just">
              <a:buFontTx/>
              <a:buChar char="-"/>
            </a:pPr>
            <a:r>
              <a:rPr lang="pl-PL" b="1" u="sng" dirty="0" smtClean="0"/>
              <a:t>kol</a:t>
            </a:r>
            <a:r>
              <a:rPr lang="pl-PL" b="1" u="sng" dirty="0"/>
              <a:t>. Jan Tymowski </a:t>
            </a:r>
            <a:r>
              <a:rPr lang="pl-PL" dirty="0"/>
              <a:t>– dyrektor elektrowni i organizator Powiatowej Centrali Elektrycznej w Bydgoszczy</a:t>
            </a:r>
            <a:r>
              <a:rPr lang="pl-PL" dirty="0" smtClean="0"/>
              <a:t>,</a:t>
            </a:r>
          </a:p>
          <a:p>
            <a:pPr marL="457200" indent="-457200" algn="just">
              <a:buFontTx/>
              <a:buChar char="-"/>
            </a:pPr>
            <a:endParaRPr lang="pl-PL" dirty="0"/>
          </a:p>
          <a:p>
            <a:pPr marL="457200" indent="-457200" algn="just">
              <a:buFontTx/>
              <a:buChar char="-"/>
            </a:pPr>
            <a:r>
              <a:rPr lang="pl-PL" b="1" u="sng" dirty="0" smtClean="0">
                <a:solidFill>
                  <a:srgbClr val="FFFF00"/>
                </a:solidFill>
              </a:rPr>
              <a:t>kol</a:t>
            </a:r>
            <a:r>
              <a:rPr lang="pl-PL" b="1" u="sng" dirty="0">
                <a:solidFill>
                  <a:srgbClr val="FFFF00"/>
                </a:solidFill>
              </a:rPr>
              <a:t>. Stefan Ciszewski </a:t>
            </a:r>
            <a:r>
              <a:rPr lang="pl-PL" dirty="0"/>
              <a:t>– założyciel Wytwórni Sprzętu Elektrotechnicznego   „Ciszewski</a:t>
            </a:r>
            <a:r>
              <a:rPr lang="pl-PL" dirty="0" smtClean="0"/>
              <a:t>”,</a:t>
            </a:r>
          </a:p>
          <a:p>
            <a:pPr marL="457200" indent="-457200" algn="just">
              <a:buFontTx/>
              <a:buChar char="-"/>
            </a:pPr>
            <a:endParaRPr lang="pl-PL" dirty="0"/>
          </a:p>
          <a:p>
            <a:pPr marL="457200" indent="-457200" algn="just">
              <a:buFontTx/>
              <a:buChar char="-"/>
            </a:pPr>
            <a:r>
              <a:rPr lang="pl-PL" b="1" u="sng" dirty="0" smtClean="0"/>
              <a:t>kol</a:t>
            </a:r>
            <a:r>
              <a:rPr lang="pl-PL" b="1" u="sng" dirty="0"/>
              <a:t>. Franciszek Siemieradzki </a:t>
            </a:r>
            <a:r>
              <a:rPr lang="pl-PL" dirty="0"/>
              <a:t>-  dyrektor Szkoły Przemysłowej w Bydgoszczy, gdzie od 1936 powstał wydział elektryczny</a:t>
            </a:r>
            <a:r>
              <a:rPr lang="pl-PL" dirty="0" smtClean="0"/>
              <a:t>,</a:t>
            </a:r>
          </a:p>
          <a:p>
            <a:pPr marL="457200" indent="-457200" algn="just">
              <a:buFontTx/>
              <a:buChar char="-"/>
            </a:pPr>
            <a:endParaRPr lang="pl-PL" dirty="0"/>
          </a:p>
          <a:p>
            <a:pPr algn="just"/>
            <a:r>
              <a:rPr lang="pl-PL" dirty="0"/>
              <a:t>- </a:t>
            </a:r>
            <a:r>
              <a:rPr lang="pl-PL" b="1" u="sng" dirty="0"/>
              <a:t>Jan Przyborski </a:t>
            </a:r>
            <a:r>
              <a:rPr lang="pl-PL" dirty="0"/>
              <a:t>– założyciel Bydgoskich Zakładów Elektryczno Mechanicznych. BELMA.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Oficjalna </a:t>
            </a:r>
            <a:r>
              <a:rPr lang="pl-PL" dirty="0"/>
              <a:t>działalność  SEP zamarła w okresie okupacji hitlerowskiej, natomiast dokumenty wykazują, że była kontynuowana w warunkach konspiracyjnych </a:t>
            </a:r>
            <a:r>
              <a:rPr lang="pl-PL" dirty="0" smtClean="0"/>
              <a:t>i</a:t>
            </a:r>
            <a:r>
              <a:rPr lang="pl-PL" dirty="0" smtClean="0">
                <a:latin typeface="Book Antiqua"/>
              </a:rPr>
              <a:t> </a:t>
            </a:r>
            <a:r>
              <a:rPr lang="pl-PL" dirty="0" smtClean="0"/>
              <a:t>w</a:t>
            </a:r>
            <a:r>
              <a:rPr lang="pl-PL" dirty="0" smtClean="0">
                <a:latin typeface="Book Antiqua"/>
              </a:rPr>
              <a:t> </a:t>
            </a:r>
            <a:r>
              <a:rPr lang="pl-PL" dirty="0" smtClean="0"/>
              <a:t>obozach </a:t>
            </a:r>
            <a:r>
              <a:rPr lang="pl-PL" dirty="0"/>
              <a:t>jenieckich,  gdzie rozpatrywana  była między innymi tematyka programu elektryfikacji Polski.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65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1648">
        <p14:vortex dir="r"/>
      </p:transition>
    </mc:Choice>
    <mc:Fallback>
      <p:transition spd="slow" advTm="316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6947" y="325315"/>
            <a:ext cx="9144000" cy="960194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2939" y="6248522"/>
            <a:ext cx="9144000" cy="521554"/>
          </a:xfrm>
        </p:spPr>
        <p:txBody>
          <a:bodyPr>
            <a:normAutofit fontScale="92500" lnSpcReduction="10000"/>
          </a:bodyPr>
          <a:lstStyle/>
          <a:p>
            <a:r>
              <a:rPr lang="pl-PL" b="1" i="1" u="sng" dirty="0"/>
              <a:t>Agata Bielińska kl. I b</a:t>
            </a:r>
          </a:p>
        </p:txBody>
      </p:sp>
      <p:sp>
        <p:nvSpPr>
          <p:cNvPr id="4" name="Gwiazda: 5 punktów 3"/>
          <p:cNvSpPr/>
          <p:nvPr/>
        </p:nvSpPr>
        <p:spPr>
          <a:xfrm>
            <a:off x="2576147" y="1222133"/>
            <a:ext cx="6585439" cy="502639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l-PL" b="1">
              <a:ln>
                <a:solidFill>
                  <a:srgbClr val="FFFF00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011" y="3121269"/>
            <a:ext cx="1705708" cy="2015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027133"/>
      </p:ext>
    </p:extLst>
  </p:cSld>
  <p:clrMapOvr>
    <a:masterClrMapping/>
  </p:clrMapOvr>
  <p:transition spd="slow" advTm="7863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32237" y="1836810"/>
            <a:ext cx="119839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Urodził się dnia 17.11.1886 roku w Warszawie.</a:t>
            </a:r>
          </a:p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Ojciec Aleksander był kupcem.</a:t>
            </a:r>
          </a:p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Matka Maria pochodziła z rodu Gomulickich.</a:t>
            </a:r>
          </a:p>
          <a:p>
            <a:pPr algn="ctr"/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Zmarł w Bydgoszczy dnia 13.11.1938 roku.</a:t>
            </a:r>
          </a:p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Pochowano go w Warszawie na Powązkach w dniu jego urodzin - 17.11.1938 roku.</a:t>
            </a:r>
          </a:p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5463" y="770949"/>
            <a:ext cx="1007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Vivaldi" panose="03020602050506090804" pitchFamily="66" charset="0"/>
                <a:cs typeface="Times New Roman" panose="02020603050405020304" pitchFamily="18" charset="0"/>
              </a:rPr>
              <a:t>Stefan Ciszewski</a:t>
            </a:r>
          </a:p>
        </p:txBody>
      </p:sp>
    </p:spTree>
    <p:extLst>
      <p:ext uri="{BB962C8B-B14F-4D97-AF65-F5344CB8AC3E}">
        <p14:creationId xmlns:p14="http://schemas.microsoft.com/office/powerpoint/2010/main" val="28247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572">
        <p14:ripple dir="ru"/>
      </p:transition>
    </mc:Choice>
    <mc:Fallback>
      <p:transition spd="slow" advTm="135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022960"/>
          </a:xfrm>
        </p:spPr>
        <p:txBody>
          <a:bodyPr>
            <a:normAutofit/>
          </a:bodyPr>
          <a:lstStyle/>
          <a:p>
            <a:pPr algn="l"/>
            <a:r>
              <a:rPr lang="pl-PL" sz="2800" dirty="0"/>
              <a:t>Zgodnie z doniesieniami „Kuriera Bydgoskiego” numer 265 z dnia 19.11.1938 na pogrzebie wieńce złożyli: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01969" y="262307"/>
            <a:ext cx="9144000" cy="767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Vivaldi" panose="03020602050506090804" pitchFamily="66" charset="0"/>
              </a:rPr>
              <a:t>Stefan Ciszewski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868442" y="2732557"/>
            <a:ext cx="86457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Polski Czerwony Krzyż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Techników Polskich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Elektryków Polskich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Polskie Elektrownie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Związek Fabrykantów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Bydgoskie Zakłady Mechaniczne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 Polski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Związek Byłych Ochotników Armii Polskiej 1914 – 1921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wielu Przedsiębiorców z całej Polski</a:t>
            </a:r>
          </a:p>
        </p:txBody>
      </p:sp>
    </p:spTree>
    <p:extLst>
      <p:ext uri="{BB962C8B-B14F-4D97-AF65-F5344CB8AC3E}">
        <p14:creationId xmlns:p14="http://schemas.microsoft.com/office/powerpoint/2010/main" val="421110219"/>
      </p:ext>
    </p:extLst>
  </p:cSld>
  <p:clrMapOvr>
    <a:masterClrMapping/>
  </p:clrMapOvr>
  <p:transition spd="slow" advTm="1020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34915" y="2"/>
            <a:ext cx="9144000" cy="767983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latin typeface="Vivaldi" panose="03020602050506090804" pitchFamily="66" charset="0"/>
              </a:rPr>
              <a:t>Stefan Ciszewski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6310" y="767983"/>
            <a:ext cx="10959381" cy="3657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Ciszewski studiował w Mittweidzie w Niemczech. Ukończył studia w 1912r. uzyskując dyplom inżyniera elektryka. Następnie pracował w firmie Kemmitz w Charkowie, gdzie poznał Władysława Gwiazdowskiego, późniejszego wspólnika firmy.</a:t>
            </a:r>
          </a:p>
          <a:p>
            <a:pPr algn="ctr"/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odzyskaniu niepodległości wrócił do Warszawy i w 1919r. został wspólnikiem firmy elektrotechnicznej </a:t>
            </a:r>
          </a:p>
          <a:p>
            <a:pPr algn="just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inż. Kazimierza Szpotańskiego.</a:t>
            </a:r>
            <a:endParaRPr lang="pl-PL" sz="3200" dirty="0"/>
          </a:p>
        </p:txBody>
      </p:sp>
      <p:pic>
        <p:nvPicPr>
          <p:cNvPr id="1026" name="Picture 2" descr="Znalezione obrazy dla zapytania polski inżynier i elektryk Stefan Ciszew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85" y="3662233"/>
            <a:ext cx="1912372" cy="24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332786" y="613008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Kazimierz Szpotański</a:t>
            </a:r>
          </a:p>
        </p:txBody>
      </p:sp>
    </p:spTree>
    <p:extLst>
      <p:ext uri="{BB962C8B-B14F-4D97-AF65-F5344CB8AC3E}">
        <p14:creationId xmlns:p14="http://schemas.microsoft.com/office/powerpoint/2010/main" val="3943331273"/>
      </p:ext>
    </p:extLst>
  </p:cSld>
  <p:clrMapOvr>
    <a:masterClrMapping/>
  </p:clrMapOvr>
  <p:transition spd="slow" advTm="1591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34915" y="120042"/>
            <a:ext cx="9144000" cy="81194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latin typeface="Vivaldi" panose="03020602050506090804" pitchFamily="66" charset="0"/>
              </a:rPr>
              <a:t>Stefan Ciszewski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501162" y="1063869"/>
            <a:ext cx="10606455" cy="5539154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800" dirty="0"/>
              <a:t>Powstanie Wolnej Polski stworzyło warunki umożliwiające pracę </a:t>
            </a:r>
            <a:r>
              <a:rPr lang="pl-PL" sz="2800" dirty="0" smtClean="0"/>
              <a:t>i</a:t>
            </a:r>
            <a:r>
              <a:rPr lang="pl-PL" sz="2800" dirty="0" smtClean="0">
                <a:latin typeface="Book Antiqua"/>
              </a:rPr>
              <a:t> </a:t>
            </a:r>
            <a:r>
              <a:rPr lang="pl-PL" sz="2800" dirty="0" smtClean="0"/>
              <a:t>życie </a:t>
            </a:r>
            <a:r>
              <a:rPr lang="pl-PL" sz="2800" dirty="0"/>
              <a:t>w ojczystej Polsce. </a:t>
            </a:r>
          </a:p>
          <a:p>
            <a:pPr algn="just"/>
            <a:r>
              <a:rPr lang="pl-PL" sz="2800" dirty="0"/>
              <a:t>Wybrał Bydgoszcz, miasto o dużej kulturze przemysłowej, opuszczane przez Niemców.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/>
              <a:t>Do Bydgoszczy przyjechał wraz z współpracownikiem z Charkowa </a:t>
            </a:r>
            <a:r>
              <a:rPr lang="pl-PL" sz="2800" dirty="0" smtClean="0"/>
              <a:t>i</a:t>
            </a:r>
            <a:r>
              <a:rPr lang="pl-PL" sz="2800" dirty="0" smtClean="0">
                <a:latin typeface="Book Antiqua"/>
              </a:rPr>
              <a:t> </a:t>
            </a:r>
            <a:r>
              <a:rPr lang="pl-PL" sz="2800" dirty="0" smtClean="0"/>
              <a:t>Warszawy </a:t>
            </a:r>
            <a:r>
              <a:rPr lang="pl-PL" sz="2800" dirty="0"/>
              <a:t>- Władysławem Gwiazdowskim w dniu 20.03.1923 roku. 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/>
              <a:t>Rozstał się ze słynnym przedsiębiorcą elektrycznym Kazimierzem Szpotańskim, z którym współpracował w Warszawie. Dzieliła ich różnica zdań w rozwoju branży. Dwa silne  charaktery, które dominowały otoczenie. Musiały działać oddzielnie. Obaj osiągnęli sukcesy.</a:t>
            </a:r>
          </a:p>
        </p:txBody>
      </p:sp>
    </p:spTree>
    <p:extLst>
      <p:ext uri="{BB962C8B-B14F-4D97-AF65-F5344CB8AC3E}">
        <p14:creationId xmlns:p14="http://schemas.microsoft.com/office/powerpoint/2010/main" val="1824270465"/>
      </p:ext>
    </p:extLst>
  </p:cSld>
  <p:clrMapOvr>
    <a:masterClrMapping/>
  </p:clrMapOvr>
  <p:transition spd="slow" advTm="24442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4917" y="1890346"/>
            <a:ext cx="6441831" cy="37015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Ciszewskiego interesowała przede wszystkim masowa produkcja drobnego sprzętu elektrycznego, co z kolei nie bardzo odpowiadało Szpotańskiemu.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 4 latach wycofał się ze spółki. </a:t>
            </a:r>
          </a:p>
          <a:p>
            <a:pPr marL="0" indent="0">
              <a:buNone/>
            </a:pPr>
            <a:r>
              <a:rPr lang="pl-PL" dirty="0"/>
              <a:t>1 marca 1923r. W Bydgoszczy uruchomił własny zakład przy ul. Św. Trójcy 3.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34915" y="489645"/>
            <a:ext cx="6440443" cy="811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latin typeface="Vivaldi" panose="03020602050506090804" pitchFamily="66" charset="0"/>
              </a:rPr>
              <a:t>Stefan Ciszewski</a:t>
            </a:r>
          </a:p>
        </p:txBody>
      </p:sp>
      <p:pic>
        <p:nvPicPr>
          <p:cNvPr id="1026" name="Picture 2" descr="Plik:Stefanciszew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09" y="713914"/>
            <a:ext cx="29718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674220" y="4661590"/>
            <a:ext cx="27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Stefan Ciszewski</a:t>
            </a:r>
          </a:p>
        </p:txBody>
      </p:sp>
    </p:spTree>
    <p:extLst>
      <p:ext uri="{BB962C8B-B14F-4D97-AF65-F5344CB8AC3E}">
        <p14:creationId xmlns:p14="http://schemas.microsoft.com/office/powerpoint/2010/main" val="23362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6050">
        <p14:shred/>
      </p:transition>
    </mc:Choice>
    <mc:Fallback>
      <p:transition spd="slow" advTm="160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599" y="624253"/>
            <a:ext cx="11772900" cy="5416062"/>
          </a:xfrm>
        </p:spPr>
        <p:txBody>
          <a:bodyPr>
            <a:normAutofit/>
          </a:bodyPr>
          <a:lstStyle/>
          <a:p>
            <a:pPr algn="just"/>
            <a:r>
              <a:rPr lang="pl-PL" sz="3600" dirty="0"/>
              <a:t>W Bydgoszczy Ciszewski zamieszkał przy obecnej ulicy Śląskiej (dawniej ul. Błonie 22A).</a:t>
            </a:r>
          </a:p>
          <a:p>
            <a:pPr algn="just"/>
            <a:endParaRPr lang="pl-PL" sz="3600" dirty="0"/>
          </a:p>
          <a:p>
            <a:endParaRPr lang="pl-PL" sz="3600" dirty="0" smtClean="0"/>
          </a:p>
          <a:p>
            <a:r>
              <a:rPr lang="pl-PL" sz="3600" dirty="0" smtClean="0"/>
              <a:t>20 </a:t>
            </a:r>
            <a:r>
              <a:rPr lang="pl-PL" sz="3600" dirty="0"/>
              <a:t>września 1925 nastąpiła rejestracja firmy:</a:t>
            </a:r>
          </a:p>
          <a:p>
            <a:pPr algn="just"/>
            <a:endParaRPr lang="pl-PL" sz="3600" dirty="0"/>
          </a:p>
          <a:p>
            <a:r>
              <a:rPr lang="pl-PL" sz="3600" b="1" dirty="0">
                <a:solidFill>
                  <a:srgbClr val="FFFF00"/>
                </a:solidFill>
              </a:rPr>
              <a:t>Fabryka Aparatów Elektrotechnicznych</a:t>
            </a:r>
          </a:p>
          <a:p>
            <a:r>
              <a:rPr lang="pl-PL" sz="3600" b="1" dirty="0">
                <a:solidFill>
                  <a:srgbClr val="FFFF00"/>
                </a:solidFill>
              </a:rPr>
              <a:t>inż. Stefan Ciszewski i S-ka, Sp. z o.o.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8264835"/>
      </p:ext>
    </p:extLst>
  </p:cSld>
  <p:clrMapOvr>
    <a:masterClrMapping/>
  </p:clrMapOvr>
  <p:transition spd="slow" advTm="10993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5|11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1.3|2.1|2.5|2.2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3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4|2.6|5.1|5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10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140000" t="120000" r="105000" b="15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1013</Words>
  <Application>Microsoft Office PowerPoint</Application>
  <PresentationFormat>Niestandardowy</PresentationFormat>
  <Paragraphs>158</Paragraphs>
  <Slides>34</Slides>
  <Notes>0</Notes>
  <HiddenSlides>3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Motyw10</vt:lpstr>
      <vt:lpstr>Autor : Agata Bielińska kl. I b Gimnazjum nr 35 w Bydgoszczy Opiekun : Anna Szczurowska E – mail autora : agata.bielinska2003@gmail.com E – mail opiekuna: szczurowskaanna@hotmail.com Telefon autora : 535 - 488 - 247 Telefon opiekuna : 603865579</vt:lpstr>
      <vt:lpstr>Stefan Ciszewski Życie i twórczość</vt:lpstr>
      <vt:lpstr>Stefan Ciszewski</vt:lpstr>
      <vt:lpstr>Prezentacja programu PowerPoint</vt:lpstr>
      <vt:lpstr>Zgodnie z doniesieniami „Kuriera Bydgoskiego” numer 265 z dnia 19.11.1938 na pogrzebie wieńce złożyli:</vt:lpstr>
      <vt:lpstr>Stefan Ciszewski</vt:lpstr>
      <vt:lpstr>Stefan Ciszewski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Fabryka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ELTRA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 Ciszewski Życie i twórczość</dc:title>
  <dc:creator>Agata</dc:creator>
  <cp:revision>60</cp:revision>
  <dcterms:created xsi:type="dcterms:W3CDTF">2016-10-23T10:31:49Z</dcterms:created>
  <dcterms:modified xsi:type="dcterms:W3CDTF">2016-12-01T19:13:54Z</dcterms:modified>
</cp:coreProperties>
</file>